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retendard ExtraLight"/>
      <p:regular r:id="rId18"/>
    </p:embeddedFont>
    <p:embeddedFont>
      <p:font typeface="Pretendard Regular"/>
      <p:regular r:id="rId19"/>
    </p:embeddedFont>
    <p:embeddedFont>
      <p:font typeface="Pretendard Medium"/>
      <p:bold r:id="rId20"/>
    </p:embeddedFont>
    <p:embeddedFont>
      <p:font typeface="Pretendard ExtraBold"/>
      <p:bold r:id="rId21"/>
    </p:embeddedFont>
    <p:embeddedFont>
      <p:font typeface="Pretendard SemiBold"/>
      <p:bold r:id="rId22"/>
    </p:embeddedFont>
    <p:embeddedFont>
      <p:font typeface="Geologica Roman Bold"/>
      <p:bold r:id="rId23"/>
    </p:embeddedFont>
    <p:embeddedFont>
      <p:font typeface="Pretendard Bold"/>
      <p:bold r:id="rId24"/>
    </p:embeddedFont>
    <p:embeddedFont>
      <p:font typeface="Pretendard Light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.fntdata" Type="http://schemas.openxmlformats.org/officeDocument/2006/relationships/font"/><Relationship Id="rId19" Target="fonts/font2.fntdata" Type="http://schemas.openxmlformats.org/officeDocument/2006/relationships/font"/><Relationship Id="rId2" Target="presProps.xml" Type="http://schemas.openxmlformats.org/officeDocument/2006/relationships/presProps"/><Relationship Id="rId20" Target="fonts/font3.fntdata" Type="http://schemas.openxmlformats.org/officeDocument/2006/relationships/font"/><Relationship Id="rId21" Target="fonts/font4.fntdata" Type="http://schemas.openxmlformats.org/officeDocument/2006/relationships/font"/><Relationship Id="rId22" Target="fonts/font5.fntdata" Type="http://schemas.openxmlformats.org/officeDocument/2006/relationships/font"/><Relationship Id="rId23" Target="fonts/font6.fntdata" Type="http://schemas.openxmlformats.org/officeDocument/2006/relationships/font"/><Relationship Id="rId24" Target="fonts/font7.fntdata" Type="http://schemas.openxmlformats.org/officeDocument/2006/relationships/font"/><Relationship Id="rId25" Target="fonts/font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4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0" y="6223000"/>
            <a:ext cx="18288000" cy="4140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092200" y="8928100"/>
            <a:ext cx="190500" cy="10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092200" y="8343900"/>
            <a:ext cx="1905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007600" y="0"/>
            <a:ext cx="7848600" cy="693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575800" y="4445000"/>
            <a:ext cx="901700" cy="444500"/>
          </a:xfrm>
          <a:prstGeom prst="rect">
            <a:avLst/>
          </a:prstGeom>
          <a:effectLst>
            <a:outerShdw dir="8100000" dist="0" blurRad="25184">
              <a:srgbClr val="000000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663700"/>
            <a:ext cx="10020300" cy="6019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92100" y="292100"/>
            <a:ext cx="596900" cy="469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264900" y="9283700"/>
            <a:ext cx="588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FFFFFF">
                    <a:alpha val="40000"/>
                  </a:srgbClr>
                </a:solidFill>
                <a:latin typeface="Pretendard ExtraLight"/>
              </a:rPr>
              <a:t>* </a:t>
            </a:r>
            <a:r>
              <a:rPr lang="ko-KR" sz="1300" b="false" i="false" u="none" strike="noStrike">
                <a:solidFill>
                  <a:srgbClr val="FFFFFF">
                    <a:alpha val="40000"/>
                  </a:srgbClr>
                </a:solidFill>
                <a:ea typeface="Pretendard ExtraLight"/>
              </a:rPr>
              <a:t>페이지</a:t>
            </a:r>
            <a:r>
              <a:rPr lang="en-US" sz="1300" b="false" i="false" u="none" strike="noStrike">
                <a:solidFill>
                  <a:srgbClr val="FFFFFF">
                    <a:alpha val="40000"/>
                  </a:srgbClr>
                </a:solidFill>
                <a:latin typeface="Pretendard ExtraLight"/>
              </a:rPr>
              <a:t> </a:t>
            </a:r>
            <a:r>
              <a:rPr lang="ko-KR" sz="1300" b="false" i="false" u="none" strike="noStrike">
                <a:solidFill>
                  <a:srgbClr val="FFFFFF">
                    <a:alpha val="40000"/>
                  </a:srgbClr>
                </a:solidFill>
                <a:ea typeface="Pretendard ExtraLight"/>
              </a:rPr>
              <a:t>내</a:t>
            </a:r>
            <a:r>
              <a:rPr lang="en-US" sz="1300" b="false" i="false" u="none" strike="noStrike">
                <a:solidFill>
                  <a:srgbClr val="FFFFFF">
                    <a:alpha val="40000"/>
                  </a:srgbClr>
                </a:solidFill>
                <a:latin typeface="Pretendard ExtraLight"/>
              </a:rPr>
              <a:t> </a:t>
            </a:r>
            <a:r>
              <a:rPr lang="ko-KR" sz="1300" b="false" i="false" u="none" strike="noStrike">
                <a:solidFill>
                  <a:srgbClr val="FFFFFF">
                    <a:alpha val="40000"/>
                  </a:srgbClr>
                </a:solidFill>
                <a:ea typeface="Pretendard ExtraLight"/>
              </a:rPr>
              <a:t>인물</a:t>
            </a:r>
            <a:r>
              <a:rPr lang="en-US" sz="1300" b="false" i="false" u="none" strike="noStrike">
                <a:solidFill>
                  <a:srgbClr val="FFFFFF">
                    <a:alpha val="40000"/>
                  </a:srgbClr>
                </a:solidFill>
                <a:latin typeface="Pretendard ExtraLight"/>
              </a:rPr>
              <a:t> </a:t>
            </a:r>
            <a:r>
              <a:rPr lang="ko-KR" sz="1300" b="false" i="false" u="none" strike="noStrike">
                <a:solidFill>
                  <a:srgbClr val="FFFFFF">
                    <a:alpha val="40000"/>
                  </a:srgbClr>
                </a:solidFill>
                <a:ea typeface="Pretendard ExtraLight"/>
              </a:rPr>
              <a:t>사진은</a:t>
            </a:r>
            <a:r>
              <a:rPr lang="en-US" sz="1300" b="false" i="false" u="none" strike="noStrike">
                <a:solidFill>
                  <a:srgbClr val="FFFFFF">
                    <a:alpha val="40000"/>
                  </a:srgbClr>
                </a:solidFill>
                <a:latin typeface="Pretendard ExtraLight"/>
              </a:rPr>
              <a:t> </a:t>
            </a:r>
            <a:r>
              <a:rPr lang="ko-KR" sz="1300" b="false" i="false" u="none" strike="noStrike">
                <a:solidFill>
                  <a:srgbClr val="FFFFFF">
                    <a:alpha val="40000"/>
                  </a:srgbClr>
                </a:solidFill>
                <a:ea typeface="Pretendard ExtraLight"/>
              </a:rPr>
              <a:t>샘플이미지</a:t>
            </a:r>
            <a:r>
              <a:rPr lang="en-US" sz="1300" b="false" i="false" u="none" strike="noStrike">
                <a:solidFill>
                  <a:srgbClr val="FFFFFF">
                    <a:alpha val="40000"/>
                  </a:srgbClr>
                </a:solidFill>
                <a:latin typeface="Pretendard ExtraLight"/>
              </a:rPr>
              <a:t> </a:t>
            </a:r>
            <a:r>
              <a:rPr lang="ko-KR" sz="1300" b="false" i="false" u="none" strike="noStrike">
                <a:solidFill>
                  <a:srgbClr val="FFFFFF">
                    <a:alpha val="40000"/>
                  </a:srgbClr>
                </a:solidFill>
                <a:ea typeface="Pretendard ExtraLight"/>
              </a:rPr>
              <a:t>입니다</a:t>
            </a:r>
            <a:r>
              <a:rPr lang="en-US" sz="1300" b="false" i="false" u="none" strike="noStrike">
                <a:solidFill>
                  <a:srgbClr val="FFFFFF">
                    <a:alpha val="40000"/>
                  </a:srgbClr>
                </a:solidFill>
                <a:latin typeface="Pretendard ExtraLight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54100" y="8851900"/>
            <a:ext cx="3390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100" b="false" i="false" u="none" strike="noStrike" spc="100">
                <a:solidFill>
                  <a:srgbClr val="FFFFFF"/>
                </a:solidFill>
                <a:latin typeface="Pretendard Regular"/>
              </a:rPr>
              <a:t>507</a:t>
            </a:r>
            <a:r>
              <a:rPr lang="ko-KR" sz="2100" b="false" i="false" u="none" strike="noStrike" spc="100">
                <a:solidFill>
                  <a:srgbClr val="FFFFFF"/>
                </a:solidFill>
                <a:ea typeface="Pretendard Regular"/>
              </a:rPr>
              <a:t>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6200" y="8737600"/>
            <a:ext cx="53213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FFFFFF"/>
                </a:solidFill>
                <a:ea typeface="Pretendard Medium"/>
              </a:rPr>
              <a:t>오세빈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Medium"/>
              </a:rPr>
              <a:t>김종명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Medium"/>
              </a:rPr>
              <a:t>이용민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Medium"/>
              </a:rPr>
              <a:t>정재근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FFFFFF"/>
                </a:solidFill>
                <a:ea typeface="Pretendard Medium"/>
              </a:rPr>
              <a:t>조건호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6200" y="8140700"/>
            <a:ext cx="3987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FFFFFF"/>
                </a:solidFill>
                <a:ea typeface="Pretendard Medium"/>
              </a:rPr>
              <a:t>팀명</a:t>
            </a:r>
            <a:r>
              <a:rPr lang="en-US" sz="2600" b="false" i="false" u="none" strike="noStrike">
                <a:solidFill>
                  <a:srgbClr val="FFFFFF"/>
                </a:solidFill>
                <a:latin typeface="Pretendard Medium"/>
              </a:rPr>
              <a:t>: IAM4U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4200" y="3276600"/>
            <a:ext cx="8623300" cy="367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7400" b="false" i="false" u="none" strike="noStrike">
                <a:solidFill>
                  <a:srgbClr val="FFFFFF"/>
                </a:solidFill>
                <a:latin typeface="Pretendard ExtraBold"/>
              </a:rPr>
              <a:t>EKS </a:t>
            </a:r>
            <a:r>
              <a:rPr lang="ko-KR" sz="7400" b="false" i="false" u="none" strike="noStrike">
                <a:solidFill>
                  <a:srgbClr val="FFFFFF"/>
                </a:solidFill>
                <a:ea typeface="Pretendard ExtraBold"/>
              </a:rPr>
              <a:t>인프라</a:t>
            </a:r>
            <a:r>
              <a:rPr lang="en-US" sz="74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7400" b="false" i="false" u="none" strike="noStrike">
                <a:solidFill>
                  <a:srgbClr val="FFFFFF"/>
                </a:solidFill>
                <a:ea typeface="Pretendard ExtraBold"/>
              </a:rPr>
              <a:t>및</a:t>
            </a:r>
            <a:r>
              <a:rPr lang="en-US" sz="74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7400" b="false" i="false" u="none" strike="noStrike">
                <a:solidFill>
                  <a:srgbClr val="FFFFFF"/>
                </a:solidFill>
                <a:ea typeface="Pretendard ExtraBold"/>
              </a:rPr>
              <a:t>실시간</a:t>
            </a:r>
            <a:r>
              <a:rPr lang="en-US" sz="74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7400" b="false" i="false" u="none" strike="noStrike">
                <a:solidFill>
                  <a:srgbClr val="FFFFFF"/>
                </a:solidFill>
                <a:ea typeface="Pretendard ExtraBold"/>
              </a:rPr>
              <a:t>데이팅</a:t>
            </a:r>
            <a:r>
              <a:rPr lang="en-US" sz="74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7400" b="false" i="false" u="none" strike="noStrike">
                <a:solidFill>
                  <a:srgbClr val="FFFFFF"/>
                </a:solidFill>
                <a:ea typeface="Pretendard ExtraBold"/>
              </a:rPr>
              <a:t>어플리케이션</a:t>
            </a:r>
            <a:r>
              <a:rPr lang="en-US" sz="74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7400" b="false" i="false" u="none" strike="noStrike">
                <a:solidFill>
                  <a:srgbClr val="FFFFFF"/>
                </a:solidFill>
                <a:ea typeface="Pretendard ExtraBold"/>
              </a:rPr>
              <a:t>플랫폼</a:t>
            </a:r>
            <a:r>
              <a:rPr lang="en-US" sz="74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7400" b="false" i="false" u="none" strike="noStrike">
                <a:solidFill>
                  <a:srgbClr val="FFFFFF"/>
                </a:solidFill>
                <a:ea typeface="Pretendard ExtraBold"/>
              </a:rPr>
              <a:t>자동화</a:t>
            </a:r>
            <a:r>
              <a:rPr lang="en-US" sz="74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7400" b="false" i="false" u="none" strike="noStrike">
                <a:solidFill>
                  <a:srgbClr val="FFFFFF"/>
                </a:solidFill>
                <a:ea typeface="Pretendard ExtraBold"/>
              </a:rPr>
              <a:t>구현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4200" y="2476500"/>
            <a:ext cx="7708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3E38"/>
                </a:solidFill>
                <a:ea typeface="Pretendard SemiBold"/>
              </a:rPr>
              <a:t>멀티클라우드</a:t>
            </a:r>
            <a:r>
              <a:rPr lang="en-US" sz="3600" b="false" i="false" u="none" strike="noStrike">
                <a:solidFill>
                  <a:srgbClr val="003E38"/>
                </a:solidFill>
                <a:latin typeface="Pretendard SemiBold"/>
              </a:rPr>
              <a:t> </a:t>
            </a:r>
            <a:r>
              <a:rPr lang="ko-KR" sz="3600" b="false" i="false" u="none" strike="noStrike">
                <a:solidFill>
                  <a:srgbClr val="003E38"/>
                </a:solidFill>
                <a:ea typeface="Pretendard SemiBold"/>
              </a:rPr>
              <a:t>기반</a:t>
            </a:r>
            <a:r>
              <a:rPr lang="en-US" sz="3600" b="false" i="false" u="none" strike="noStrike">
                <a:solidFill>
                  <a:srgbClr val="003E38"/>
                </a:solidFill>
                <a:latin typeface="Pretendard SemiBold"/>
              </a:rPr>
              <a:t> Terraform</a:t>
            </a:r>
            <a:r>
              <a:rPr lang="ko-KR" sz="3600" b="false" i="false" u="none" strike="noStrike">
                <a:solidFill>
                  <a:srgbClr val="003E38"/>
                </a:solidFill>
                <a:ea typeface="Pretendard SemiBold"/>
              </a:rPr>
              <a:t>을</a:t>
            </a:r>
            <a:r>
              <a:rPr lang="en-US" sz="3600" b="false" i="false" u="none" strike="noStrike">
                <a:solidFill>
                  <a:srgbClr val="003E38"/>
                </a:solidFill>
                <a:latin typeface="Pretendard SemiBold"/>
              </a:rPr>
              <a:t> </a:t>
            </a:r>
            <a:r>
              <a:rPr lang="ko-KR" sz="3600" b="false" i="false" u="none" strike="noStrike">
                <a:solidFill>
                  <a:srgbClr val="003E38"/>
                </a:solidFill>
                <a:ea typeface="Pretendard SemiBold"/>
              </a:rPr>
              <a:t>활용한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7100" y="279400"/>
            <a:ext cx="2755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3E38"/>
                </a:solidFill>
                <a:latin typeface="Geologica Roman Bold"/>
              </a:rPr>
              <a:t>Match</a:t>
            </a:r>
            <a:r>
              <a:rPr lang="en-US" sz="2400" b="false" i="false" u="none" strike="noStrike">
                <a:solidFill>
                  <a:srgbClr val="003E38"/>
                </a:solidFill>
                <a:latin typeface="Geologica Roman Bold"/>
              </a:rPr>
              <a:t>Minds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35400"/>
            <a:ext cx="18288000" cy="6451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905000" y="3962400"/>
            <a:ext cx="14643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6400" b="false" i="false" u="none" strike="noStrike" spc="-200">
                <a:solidFill>
                  <a:srgbClr val="FFFFFF"/>
                </a:solidFill>
                <a:ea typeface="Pretendard Bold"/>
              </a:rPr>
              <a:t>아키텍처</a:t>
            </a:r>
            <a:r>
              <a:rPr lang="en-US" sz="64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6400" b="false" i="false" u="none" strike="noStrike" spc="-200">
                <a:solidFill>
                  <a:srgbClr val="FFFFFF"/>
                </a:solidFill>
                <a:ea typeface="Pretendard Bold"/>
              </a:rPr>
              <a:t>구현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E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0" y="-12700"/>
            <a:ext cx="8509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39900" y="3517900"/>
            <a:ext cx="10312400" cy="3251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946900" y="4914900"/>
            <a:ext cx="9017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04100" y="1257300"/>
            <a:ext cx="10883900" cy="7772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232900" y="6896100"/>
            <a:ext cx="67310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ko-KR" sz="3000" b="false" i="false" u="none" strike="noStrike">
                <a:solidFill>
                  <a:srgbClr val="003E38"/>
                </a:solidFill>
                <a:ea typeface="Pretendard Medium"/>
              </a:rPr>
              <a:t>질문사항이</a:t>
            </a:r>
            <a:r>
              <a:rPr lang="en-US" sz="3000" b="false" i="false" u="none" strike="noStrike">
                <a:solidFill>
                  <a:srgbClr val="003E38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003E38"/>
                </a:solidFill>
                <a:ea typeface="Pretendard Medium"/>
              </a:rPr>
              <a:t>있다면</a:t>
            </a:r>
            <a:r>
              <a:rPr lang="en-US" sz="3000" b="false" i="false" u="none" strike="noStrike">
                <a:solidFill>
                  <a:srgbClr val="003E38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003E38"/>
                </a:solidFill>
                <a:ea typeface="Pretendard Medium"/>
              </a:rPr>
              <a:t>자유롭게</a:t>
            </a:r>
            <a:r>
              <a:rPr lang="en-US" sz="3000" b="false" i="false" u="none" strike="noStrike">
                <a:solidFill>
                  <a:srgbClr val="003E38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003E38"/>
                </a:solidFill>
                <a:ea typeface="Pretendard Medium"/>
              </a:rPr>
              <a:t>질문해</a:t>
            </a:r>
            <a:r>
              <a:rPr lang="en-US" sz="3000" b="false" i="false" u="none" strike="noStrike">
                <a:solidFill>
                  <a:srgbClr val="003E38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003E38"/>
                </a:solidFill>
                <a:ea typeface="Pretendard Medium"/>
              </a:rPr>
              <a:t>주세요</a:t>
            </a:r>
            <a:r>
              <a:rPr lang="en-US" sz="3000" b="false" i="false" u="none" strike="noStrike">
                <a:solidFill>
                  <a:srgbClr val="003E38"/>
                </a:solidFill>
                <a:latin typeface="Pretendard Medium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32900" y="2565400"/>
            <a:ext cx="7340600" cy="403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12000" b="false" i="false" u="none" strike="noStrike">
                <a:solidFill>
                  <a:srgbClr val="FFFFFF"/>
                </a:solidFill>
                <a:latin typeface="Pretendard Bold"/>
              </a:rPr>
              <a:t>Q&amp;A</a:t>
            </a:r>
          </a:p>
          <a:p>
            <a:pPr algn="l" lvl="0">
              <a:lnSpc>
                <a:spcPct val="103749"/>
              </a:lnSpc>
            </a:pPr>
            <a:r>
              <a:rPr lang="ko-KR" sz="12000" b="false" i="false" u="none" strike="noStrike">
                <a:solidFill>
                  <a:srgbClr val="FFFFFF"/>
                </a:solidFill>
                <a:ea typeface="Pretendard Bold"/>
              </a:rPr>
              <a:t>시간입니다</a:t>
            </a:r>
            <a:r>
              <a:rPr lang="en-US" sz="12000" b="false" i="false" u="none" strike="noStrike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B4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699500" y="6705600"/>
            <a:ext cx="901700" cy="444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700" y="6934200"/>
            <a:ext cx="18275300" cy="3352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734800" y="8699500"/>
            <a:ext cx="431800" cy="431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785600" y="8737600"/>
            <a:ext cx="342900" cy="342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67700" y="8712200"/>
            <a:ext cx="431800" cy="43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91000" y="8674100"/>
            <a:ext cx="482600" cy="482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239000" y="1295400"/>
            <a:ext cx="850900" cy="685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293600" y="8699500"/>
            <a:ext cx="186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 spc="100">
                <a:solidFill>
                  <a:srgbClr val="FFFFFF"/>
                </a:solidFill>
                <a:latin typeface="Pretendard Regular"/>
              </a:rPr>
              <a:t>@miricanvas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26500" y="8699500"/>
            <a:ext cx="2400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 spc="100">
                <a:solidFill>
                  <a:srgbClr val="FFFFFF"/>
                </a:solidFill>
                <a:latin typeface="Pretendard Regular"/>
              </a:rPr>
              <a:t>000-0000-0000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62500" y="8699500"/>
            <a:ext cx="2997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 spc="100">
                <a:solidFill>
                  <a:srgbClr val="FFFFFF"/>
                </a:solidFill>
                <a:latin typeface="Pretendard Regular"/>
              </a:rPr>
              <a:t>kimmiri@miridih.com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94400" y="7658100"/>
            <a:ext cx="62992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200" b="false" i="false" u="none" strike="noStrike">
                <a:solidFill>
                  <a:srgbClr val="FFFFFF"/>
                </a:solidFill>
                <a:ea typeface="Pretendard SemiBold"/>
              </a:rPr>
              <a:t>김미리</a:t>
            </a:r>
            <a:r>
              <a:rPr lang="en-US" sz="4200" b="false" i="false" u="none" strike="noStrike" spc="30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en-US" sz="2400" b="false" i="false" u="none" strike="noStrike" spc="200">
                <a:solidFill>
                  <a:srgbClr val="2AB482"/>
                </a:solidFill>
                <a:latin typeface="Pretendard Medium"/>
              </a:rPr>
              <a:t>|</a:t>
            </a:r>
            <a:r>
              <a:rPr lang="en-US" sz="2400" b="false" i="false" u="none" strike="noStrike" spc="200">
                <a:solidFill>
                  <a:srgbClr val="FFFFFF"/>
                </a:solidFill>
                <a:latin typeface="Pretendard Medium"/>
              </a:rPr>
              <a:t> Kim, Mi-ri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65800" y="4876800"/>
            <a:ext cx="67564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0350"/>
              </a:lnSpc>
            </a:pPr>
            <a:r>
              <a:rPr lang="ko-KR" sz="4000" b="false" i="false" u="none" strike="noStrike">
                <a:solidFill>
                  <a:srgbClr val="003E38"/>
                </a:solidFill>
                <a:ea typeface="Pretendard Bold"/>
              </a:rPr>
              <a:t>참여해</a:t>
            </a:r>
            <a:r>
              <a:rPr lang="en-US" sz="4000" b="false" i="false" u="none" strike="noStrike">
                <a:solidFill>
                  <a:srgbClr val="003E38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3E38"/>
                </a:solidFill>
                <a:ea typeface="Pretendard Bold"/>
              </a:rPr>
              <a:t>주셔서</a:t>
            </a:r>
            <a:r>
              <a:rPr lang="en-US" sz="4000" b="false" i="false" u="none" strike="noStrike">
                <a:solidFill>
                  <a:srgbClr val="003E38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3E38"/>
                </a:solidFill>
                <a:ea typeface="Pretendard Bold"/>
              </a:rPr>
              <a:t>감사합니다</a:t>
            </a:r>
            <a:r>
              <a:rPr lang="en-US" sz="4000" b="false" i="false" u="none" strike="noStrike">
                <a:solidFill>
                  <a:srgbClr val="003E38"/>
                </a:solidFill>
                <a:latin typeface="Pretendard Bold"/>
              </a:rPr>
              <a:t>!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82900" y="2501900"/>
            <a:ext cx="12509500" cy="2578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14500" b="false" i="false" u="none" strike="noStrike">
                <a:solidFill>
                  <a:srgbClr val="FFFFFF"/>
                </a:solidFill>
                <a:latin typeface="Pretendard Bold"/>
              </a:rPr>
              <a:t>THANK YOU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66100" y="1282700"/>
            <a:ext cx="29718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3E38"/>
                </a:solidFill>
                <a:latin typeface="Geologica Roman Bold"/>
              </a:rPr>
              <a:t>miri</a:t>
            </a:r>
            <a:r>
              <a:rPr lang="en-US" sz="3500" b="false" i="false" u="none" strike="noStrike">
                <a:solidFill>
                  <a:srgbClr val="003E38"/>
                </a:solidFill>
                <a:latin typeface="Geologica Roman Bold"/>
              </a:rPr>
              <a:t>company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E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0">
            <a:off x="0" y="-647700"/>
            <a:ext cx="18288000" cy="660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2247900"/>
            <a:ext cx="18288000" cy="8039100"/>
          </a:xfrm>
          <a:prstGeom prst="rect">
            <a:avLst/>
          </a:prstGeom>
          <a:effectLst>
            <a:outerShdw dir="2700000" dist="0" blurRad="3624474">
              <a:srgbClr val="000000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534400" y="1854200"/>
            <a:ext cx="9017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0600" y="4000500"/>
            <a:ext cx="3098800" cy="38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90600" y="5346700"/>
            <a:ext cx="3251200" cy="1371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1. 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팀원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소개</a:t>
            </a:r>
            <a:b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</a:b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2.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타임라인</a:t>
            </a:r>
          </a:p>
          <a:p>
            <a:pPr algn="l" lvl="0">
              <a:lnSpc>
                <a:spcPct val="120350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0600" y="4368800"/>
            <a:ext cx="27178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500" b="false" i="false" u="none" strike="noStrike">
                <a:solidFill>
                  <a:srgbClr val="003E38"/>
                </a:solidFill>
                <a:ea typeface="Pretendard Bold"/>
              </a:rPr>
              <a:t>프로젝트</a:t>
            </a:r>
            <a:r>
              <a:rPr lang="en-US" sz="3500" b="false" i="false" u="none" strike="noStrike">
                <a:solidFill>
                  <a:srgbClr val="003E38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3E38"/>
                </a:solidFill>
                <a:ea typeface="Pretendard Bold"/>
              </a:rPr>
              <a:t>개요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0600" y="3009900"/>
            <a:ext cx="1257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 spc="200">
                <a:solidFill>
                  <a:srgbClr val="003E38"/>
                </a:solidFill>
                <a:latin typeface="Pretendard Extra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48200" y="317500"/>
            <a:ext cx="8674100" cy="1689100"/>
          </a:xfrm>
          <a:prstGeom prst="rect">
            <a:avLst/>
          </a:prstGeom>
          <a:effectLst>
            <a:outerShdw dir="2700000" dist="60325" blurRad="312797">
              <a:srgbClr val="003E38">
                <a:alpha val="10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9500" b="false" i="false" u="none" strike="noStrike" spc="600">
                <a:solidFill>
                  <a:srgbClr val="FFFFFF"/>
                </a:solidFill>
                <a:latin typeface="Pretendard Bold"/>
              </a:rPr>
              <a:t>CONTENTS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92700" y="4000500"/>
            <a:ext cx="3098800" cy="38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092700" y="5346700"/>
            <a:ext cx="3251200" cy="1371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1.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시나리오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요구사항</a:t>
            </a:r>
          </a:p>
          <a:p>
            <a:pPr algn="l" lvl="0">
              <a:lnSpc>
                <a:spcPct val="120350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2.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어플리케이션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구상</a:t>
            </a:r>
          </a:p>
          <a:p>
            <a:pPr algn="l" lvl="0">
              <a:lnSpc>
                <a:spcPct val="120350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3.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아키텍처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구성도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92700" y="4368800"/>
            <a:ext cx="27178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500" b="false" i="false" u="none" strike="noStrike">
                <a:solidFill>
                  <a:srgbClr val="003E38"/>
                </a:solidFill>
                <a:ea typeface="Pretendard Bold"/>
              </a:rPr>
              <a:t>실습</a:t>
            </a:r>
            <a:r>
              <a:rPr lang="en-US" sz="3500" b="false" i="false" u="none" strike="noStrike">
                <a:solidFill>
                  <a:srgbClr val="003E38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3E38"/>
                </a:solidFill>
                <a:ea typeface="Pretendard Bold"/>
              </a:rPr>
              <a:t>목표</a:t>
            </a:r>
            <a:r>
              <a:rPr lang="en-US" sz="3500" b="false" i="false" u="none" strike="noStrike">
                <a:solidFill>
                  <a:srgbClr val="003E38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3E38"/>
                </a:solidFill>
                <a:ea typeface="Pretendard Bold"/>
              </a:rPr>
              <a:t>확정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92700" y="3009900"/>
            <a:ext cx="1257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 spc="200">
                <a:solidFill>
                  <a:srgbClr val="003E38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0" y="4000500"/>
            <a:ext cx="4114800" cy="38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144000" y="5334000"/>
            <a:ext cx="4241800" cy="444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Terraform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기반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인프라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세팅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035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데이터베이스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구축</a:t>
            </a:r>
          </a:p>
          <a:p>
            <a:pPr algn="l" lvl="0">
              <a:lnSpc>
                <a:spcPct val="120350"/>
              </a:lnSpc>
            </a:pPr>
            <a:br>
              <a:rPr/>
            </a:b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EKS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클러스터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컨테이너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환경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구성</a:t>
            </a:r>
          </a:p>
          <a:p>
            <a:pPr algn="l" lvl="0">
              <a:lnSpc>
                <a:spcPct val="12035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035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매칭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시스템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서버리스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백엔드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개발</a:t>
            </a:r>
          </a:p>
          <a:p>
            <a:pPr algn="l" lvl="0">
              <a:lnSpc>
                <a:spcPct val="12035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035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React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기반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SPA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설계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인증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시스템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구축</a:t>
            </a:r>
          </a:p>
          <a:p>
            <a:pPr algn="l" lvl="0">
              <a:lnSpc>
                <a:spcPct val="12035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035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실시간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채팅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시스템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모니터링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구축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4368800"/>
            <a:ext cx="27178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500" b="false" i="false" u="none" strike="noStrike">
                <a:solidFill>
                  <a:srgbClr val="003E38"/>
                </a:solidFill>
                <a:ea typeface="Pretendard Bold"/>
              </a:rPr>
              <a:t>아키텍처</a:t>
            </a:r>
            <a:r>
              <a:rPr lang="en-US" sz="3500" b="false" i="false" u="none" strike="noStrike">
                <a:solidFill>
                  <a:srgbClr val="003E38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3E38"/>
                </a:solidFill>
                <a:ea typeface="Pretendard Bold"/>
              </a:rPr>
              <a:t>구현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3009900"/>
            <a:ext cx="1257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 spc="200">
                <a:solidFill>
                  <a:srgbClr val="003E38"/>
                </a:solidFill>
                <a:latin typeface="Pretendard ExtraBold"/>
              </a:rPr>
              <a:t>03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11300" y="4000500"/>
            <a:ext cx="3098800" cy="38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4211300" y="5346700"/>
            <a:ext cx="32512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1. Q&amp;A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211300" y="4368800"/>
            <a:ext cx="27178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500" b="false" i="false" u="none" strike="noStrike">
                <a:solidFill>
                  <a:srgbClr val="003E38"/>
                </a:solidFill>
                <a:ea typeface="Pretendard Bold"/>
              </a:rPr>
              <a:t>인사이트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211300" y="3009900"/>
            <a:ext cx="1257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 spc="200">
                <a:solidFill>
                  <a:srgbClr val="003E38"/>
                </a:solidFill>
                <a:latin typeface="Pretendard ExtraBold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35400"/>
            <a:ext cx="18288000" cy="6451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905000" y="3962400"/>
            <a:ext cx="14643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6400" b="false" i="false" u="none" strike="noStrike" spc="-200">
                <a:solidFill>
                  <a:srgbClr val="FFFFFF"/>
                </a:solidFill>
                <a:ea typeface="Pretendard Bold"/>
              </a:rPr>
              <a:t>프로젝트</a:t>
            </a:r>
            <a:r>
              <a:rPr lang="en-US" sz="64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6400" b="false" i="false" u="none" strike="noStrike" spc="-200">
                <a:solidFill>
                  <a:srgbClr val="FFFFFF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35400"/>
            <a:ext cx="18288000" cy="6451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3600" y="2006600"/>
            <a:ext cx="2717800" cy="3657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337300" y="2019300"/>
            <a:ext cx="901700" cy="444500"/>
          </a:xfrm>
          <a:prstGeom prst="rect">
            <a:avLst/>
          </a:prstGeom>
          <a:effectLst>
            <a:outerShdw dir="18900000" dist="0" blurRad="25184">
              <a:srgbClr val="000000">
                <a:alpha val="15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863600" y="7188200"/>
            <a:ext cx="27686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28650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조장</a:t>
            </a:r>
          </a:p>
          <a:p>
            <a:pPr algn="l" lvl="0" indent="-342900" marL="342900">
              <a:lnSpc>
                <a:spcPct val="128650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분조장임</a:t>
            </a:r>
          </a:p>
          <a:p>
            <a:pPr algn="l" lvl="0" indent="-342900" marL="342900">
              <a:lnSpc>
                <a:spcPct val="128650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앱만들다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ㅈㄴ냄</a:t>
            </a:r>
          </a:p>
          <a:p>
            <a:pPr algn="l" lvl="0" indent="-342900" marL="342900">
              <a:lnSpc>
                <a:spcPct val="128650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명식게이임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ㅋㅋ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2800" y="6032500"/>
            <a:ext cx="2819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4200" b="false" i="false" u="none" strike="noStrike">
                <a:solidFill>
                  <a:srgbClr val="FFFFFF"/>
                </a:solidFill>
                <a:ea typeface="Pretendard ExtraBold"/>
              </a:rPr>
              <a:t>오세빈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9400" y="177800"/>
            <a:ext cx="6172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4800" b="false" i="false" u="none" strike="noStrike">
                <a:solidFill>
                  <a:srgbClr val="003E38"/>
                </a:solidFill>
                <a:ea typeface="Pretendard Bold"/>
              </a:rPr>
              <a:t>팀원</a:t>
            </a:r>
            <a:r>
              <a:rPr lang="en-US" sz="4800" b="false" i="false" u="none" strike="noStrike">
                <a:solidFill>
                  <a:srgbClr val="003E38"/>
                </a:solidFill>
                <a:latin typeface="Pretendard Bold"/>
              </a:rPr>
              <a:t> </a:t>
            </a:r>
            <a:r>
              <a:rPr lang="ko-KR" sz="4800" b="false" i="false" u="none" strike="noStrike">
                <a:solidFill>
                  <a:srgbClr val="003E38"/>
                </a:solidFill>
                <a:ea typeface="Pretendard Bold"/>
              </a:rPr>
              <a:t>소개</a:t>
            </a:r>
            <a:r>
              <a:rPr lang="en-US" sz="4800" b="false" i="false" u="none" strike="noStrike">
                <a:solidFill>
                  <a:srgbClr val="003E38"/>
                </a:solidFill>
                <a:latin typeface="Pretendard Bold"/>
              </a:rPr>
              <a:t> - IAM4U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92600" y="2006600"/>
            <a:ext cx="2717800" cy="3657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292600" y="7188200"/>
            <a:ext cx="27686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28650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알파카</a:t>
            </a:r>
          </a:p>
          <a:p>
            <a:pPr algn="l" lvl="0" indent="-342900" marL="342900">
              <a:lnSpc>
                <a:spcPct val="128650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평내호평</a:t>
            </a:r>
          </a:p>
          <a:p>
            <a:pPr algn="l" lvl="0" indent="-342900" marL="342900">
              <a:lnSpc>
                <a:spcPct val="128650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던창</a:t>
            </a:r>
          </a:p>
          <a:p>
            <a:pPr algn="l" lvl="0" indent="-342900" marL="342900">
              <a:lnSpc>
                <a:spcPct val="128650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프로결석러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41800" y="6032500"/>
            <a:ext cx="2819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4200" b="false" i="false" u="none" strike="noStrike">
                <a:solidFill>
                  <a:srgbClr val="FFFFFF"/>
                </a:solidFill>
                <a:ea typeface="Pretendard ExtraBold"/>
              </a:rPr>
              <a:t>김종명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785100" y="2006600"/>
            <a:ext cx="2717800" cy="3657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785100" y="7188200"/>
            <a:ext cx="27686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28650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용보창</a:t>
            </a:r>
          </a:p>
          <a:p>
            <a:pPr algn="l" lvl="0" indent="-342900" marL="342900">
              <a:lnSpc>
                <a:spcPct val="128650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진우햄남친</a:t>
            </a:r>
          </a:p>
          <a:p>
            <a:pPr algn="l" lvl="0" indent="-342900" marL="342900">
              <a:lnSpc>
                <a:spcPct val="128650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비응신</a:t>
            </a:r>
          </a:p>
          <a:p>
            <a:pPr algn="l" lvl="0" indent="-342900" marL="342900">
              <a:lnSpc>
                <a:spcPct val="128650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프로탑게이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34300" y="6032500"/>
            <a:ext cx="2819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4200" b="false" i="false" u="none" strike="noStrike">
                <a:solidFill>
                  <a:srgbClr val="FFFFFF"/>
                </a:solidFill>
                <a:ea typeface="Pretendard ExtraBold"/>
              </a:rPr>
              <a:t>이용민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90300" y="2006600"/>
            <a:ext cx="2717800" cy="3657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90300" y="2006600"/>
            <a:ext cx="2717800" cy="36576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290300" y="7188200"/>
            <a:ext cx="27686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28650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패드립마스터</a:t>
            </a:r>
          </a:p>
          <a:p>
            <a:pPr algn="l" lvl="0" indent="-342900" marL="342900">
              <a:lnSpc>
                <a:spcPct val="128650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여혐</a:t>
            </a:r>
          </a:p>
          <a:p>
            <a:pPr algn="l" lvl="0" indent="-342900" marL="342900">
              <a:lnSpc>
                <a:spcPct val="128650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예비전과자</a:t>
            </a:r>
          </a:p>
          <a:p>
            <a:pPr algn="l" lvl="0" indent="-342900" marL="342900">
              <a:lnSpc>
                <a:spcPct val="128650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동물성단백질홀릭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39500" y="6032500"/>
            <a:ext cx="2819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4200" b="false" i="false" u="none" strike="noStrike">
                <a:solidFill>
                  <a:srgbClr val="FFFFFF"/>
                </a:solidFill>
                <a:ea typeface="Pretendard ExtraBold"/>
              </a:rPr>
              <a:t>정재근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795500" y="2006600"/>
            <a:ext cx="2717800" cy="36576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4795500" y="7188200"/>
            <a:ext cx="27686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28650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씹간지</a:t>
            </a:r>
          </a:p>
          <a:p>
            <a:pPr algn="l" lvl="0" indent="-342900" marL="342900">
              <a:lnSpc>
                <a:spcPct val="128650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신사</a:t>
            </a:r>
          </a:p>
          <a:p>
            <a:pPr algn="l" lvl="0" indent="-342900" marL="342900">
              <a:lnSpc>
                <a:spcPct val="128650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이새대의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쿨가이</a:t>
            </a:r>
          </a:p>
          <a:p>
            <a:pPr algn="l" lvl="0" indent="-342900" marL="342900">
              <a:lnSpc>
                <a:spcPct val="128650"/>
              </a:lnSpc>
              <a:buClr>
                <a:srgbClr val="FFFFFF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알파메일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744700" y="6032500"/>
            <a:ext cx="2819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4200" b="false" i="false" u="none" strike="noStrike">
                <a:solidFill>
                  <a:srgbClr val="FFFFFF"/>
                </a:solidFill>
                <a:ea typeface="Pretendard ExtraBold"/>
              </a:rPr>
              <a:t>조건호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35400"/>
            <a:ext cx="18288000" cy="6451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41500" y="2514600"/>
            <a:ext cx="145923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09559"/>
              </a:lnSpc>
            </a:pPr>
            <a:r>
              <a:rPr lang="en-US" sz="4700" b="false" i="false" u="none" strike="noStrike" spc="-100">
                <a:solidFill>
                  <a:srgbClr val="003E38"/>
                </a:solidFill>
                <a:latin typeface="Pretendard Bold"/>
              </a:rPr>
              <a:t>MatchMinds </a:t>
            </a:r>
            <a:r>
              <a:rPr lang="ko-KR" sz="4700" b="false" i="false" u="none" strike="noStrike" spc="-100">
                <a:solidFill>
                  <a:srgbClr val="003E38"/>
                </a:solidFill>
                <a:ea typeface="Pretendard Bold"/>
              </a:rPr>
              <a:t>제작</a:t>
            </a:r>
            <a:r>
              <a:rPr lang="en-US" sz="4700" b="false" i="false" u="none" strike="noStrike" spc="-100">
                <a:solidFill>
                  <a:srgbClr val="003E38"/>
                </a:solidFill>
                <a:latin typeface="Pretendard Bold"/>
              </a:rPr>
              <a:t> </a:t>
            </a:r>
            <a:r>
              <a:rPr lang="ko-KR" sz="4700" b="false" i="false" u="none" strike="noStrike" spc="-100">
                <a:solidFill>
                  <a:srgbClr val="003E38"/>
                </a:solidFill>
                <a:ea typeface="Pretendard Bold"/>
              </a:rPr>
              <a:t>타임</a:t>
            </a:r>
            <a:r>
              <a:rPr lang="en-US" sz="4700" b="false" i="false" u="none" strike="noStrike" spc="-100">
                <a:solidFill>
                  <a:srgbClr val="003E38"/>
                </a:solidFill>
                <a:latin typeface="Pretendard Bold"/>
              </a:rPr>
              <a:t> </a:t>
            </a:r>
            <a:r>
              <a:rPr lang="ko-KR" sz="4700" b="false" i="false" u="none" strike="noStrike" spc="-100">
                <a:solidFill>
                  <a:srgbClr val="003E38"/>
                </a:solidFill>
                <a:ea typeface="Pretendard Bold"/>
              </a:rPr>
              <a:t>라인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05000" y="4978400"/>
            <a:ext cx="14478000" cy="368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14600" y="4889500"/>
            <a:ext cx="1854200" cy="533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667000" y="4991100"/>
            <a:ext cx="1549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947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ExtraBold"/>
              </a:rPr>
              <a:t>1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ExtraBold"/>
              </a:rPr>
              <a:t>단계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1900" y="5664200"/>
            <a:ext cx="1892300" cy="1143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9440"/>
              </a:lnSpc>
            </a:pP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메시지는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짧고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간결할수록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효과적으로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전달돼요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3944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2-3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줄로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작성하면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더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쉽게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읽을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있어요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749800" y="4889500"/>
            <a:ext cx="1854200" cy="533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902200" y="4991100"/>
            <a:ext cx="1549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947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ExtraBold"/>
              </a:rPr>
              <a:t>2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ExtraBold"/>
              </a:rPr>
              <a:t>단계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24400" y="5664200"/>
            <a:ext cx="1892300" cy="1143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9440"/>
              </a:lnSpc>
            </a:pP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메시지는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짧고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간결할수록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효과적으로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전달돼요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3944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2-3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줄로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작성하면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더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쉽게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읽을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있어요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72300" y="4889500"/>
            <a:ext cx="1854200" cy="533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124700" y="4991100"/>
            <a:ext cx="1549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947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ExtraBold"/>
              </a:rPr>
              <a:t>3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ExtraBold"/>
              </a:rPr>
              <a:t>단계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59600" y="5664200"/>
            <a:ext cx="1892300" cy="1143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9440"/>
              </a:lnSpc>
            </a:pP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메시지는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짧고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간결할수록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효과적으로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전달돼요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3944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2-3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줄로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작성하면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더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쉽게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읽을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있어요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07500" y="4889500"/>
            <a:ext cx="1854200" cy="533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359900" y="4991100"/>
            <a:ext cx="1549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947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ExtraBold"/>
              </a:rPr>
              <a:t>4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ExtraBold"/>
              </a:rPr>
              <a:t>단계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94800" y="5664200"/>
            <a:ext cx="1892300" cy="1143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9440"/>
              </a:lnSpc>
            </a:pP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메시지는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짧고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간결할수록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효과적으로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전달돼요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3944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2-3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줄로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작성하면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더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쉽게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읽을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있어요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42700" y="4889500"/>
            <a:ext cx="1854200" cy="533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1595100" y="4991100"/>
            <a:ext cx="1549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947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ExtraBold"/>
              </a:rPr>
              <a:t>5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ExtraBold"/>
              </a:rPr>
              <a:t>단계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17300" y="5664200"/>
            <a:ext cx="1892300" cy="1143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9440"/>
              </a:lnSpc>
            </a:pP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메시지는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짧고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간결할수록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효과적으로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전달돼요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3944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2-3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줄로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작성하면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더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쉽게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읽을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있어요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677900" y="4889500"/>
            <a:ext cx="1854200" cy="5334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3817600" y="4991100"/>
            <a:ext cx="1549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9479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Pretendard ExtraBold"/>
              </a:rPr>
              <a:t>6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ExtraBold"/>
              </a:rPr>
              <a:t>단계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52500" y="5664200"/>
            <a:ext cx="1892300" cy="1143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9440"/>
              </a:lnSpc>
            </a:pP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메시지는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짧고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간결할수록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효과적으로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전달돼요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3944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2-3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줄로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작성하면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더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쉽게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읽을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FFFFFF"/>
                </a:solidFill>
                <a:ea typeface="Pretendard Regular"/>
              </a:rPr>
              <a:t>있어요</a:t>
            </a: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9400" y="177800"/>
            <a:ext cx="6172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4800" b="false" i="false" u="none" strike="noStrike">
                <a:solidFill>
                  <a:srgbClr val="003E38"/>
                </a:solidFill>
                <a:ea typeface="Pretendard Bold"/>
              </a:rPr>
              <a:t>프로젝트</a:t>
            </a:r>
            <a:r>
              <a:rPr lang="en-US" sz="4800" b="false" i="false" u="none" strike="noStrike">
                <a:solidFill>
                  <a:srgbClr val="003E38"/>
                </a:solidFill>
                <a:latin typeface="Pretendard Bold"/>
              </a:rPr>
              <a:t> </a:t>
            </a:r>
            <a:r>
              <a:rPr lang="ko-KR" sz="4800" b="false" i="false" u="none" strike="noStrike">
                <a:solidFill>
                  <a:srgbClr val="003E38"/>
                </a:solidFill>
                <a:ea typeface="Pretendard Bold"/>
              </a:rPr>
              <a:t>타임라인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835400"/>
            <a:ext cx="18288000" cy="6451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905000" y="3962400"/>
            <a:ext cx="14643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6400" b="false" i="false" u="none" strike="noStrike" spc="-200">
                <a:solidFill>
                  <a:srgbClr val="FFFFFF"/>
                </a:solidFill>
                <a:ea typeface="Pretendard Bold"/>
              </a:rPr>
              <a:t>실습목표</a:t>
            </a:r>
            <a:r>
              <a:rPr lang="en-US" sz="64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6400" b="false" i="false" u="none" strike="noStrike" spc="-200">
                <a:solidFill>
                  <a:srgbClr val="FFFFFF"/>
                </a:solidFill>
                <a:ea typeface="Pretendard Bold"/>
              </a:rPr>
              <a:t>확정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E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320800"/>
            <a:ext cx="18288000" cy="8966200"/>
          </a:xfrm>
          <a:prstGeom prst="rect">
            <a:avLst/>
          </a:prstGeom>
          <a:effectLst>
            <a:outerShdw dir="2700000" dist="0" blurRad="4502584">
              <a:srgbClr val="000000">
                <a:alpha val="10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52600" y="2019300"/>
            <a:ext cx="6057900" cy="758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2019300"/>
            <a:ext cx="8026400" cy="4432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3200" y="-25400"/>
            <a:ext cx="14643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6400" b="false" i="false" u="none" strike="noStrike" spc="-200">
                <a:solidFill>
                  <a:srgbClr val="FFFFFF"/>
                </a:solidFill>
                <a:ea typeface="Pretendard Bold"/>
              </a:rPr>
              <a:t>문제</a:t>
            </a:r>
            <a:r>
              <a:rPr lang="en-US" sz="6400" b="false" i="false" u="none" strike="noStrike" spc="-2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6400" b="false" i="false" u="none" strike="noStrike" spc="-200">
                <a:solidFill>
                  <a:srgbClr val="FFFFFF"/>
                </a:solidFill>
                <a:ea typeface="Pretendard Bold"/>
              </a:rPr>
              <a:t>제기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74200" y="7086600"/>
            <a:ext cx="6819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Bold"/>
              </a:rPr>
              <a:t>사회의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Pretendard Bold"/>
              </a:rPr>
              <a:t>부정적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Pretendard Bold"/>
              </a:rPr>
              <a:t>시선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74200" y="7937500"/>
            <a:ext cx="6819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Bold"/>
              </a:rPr>
              <a:t>명의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Pretendard Bold"/>
              </a:rPr>
              <a:t>도용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Pretendard Bold"/>
              </a:rPr>
              <a:t>정보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Pretendard Bold"/>
              </a:rPr>
              <a:t>유출등으로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Pretendard Bold"/>
              </a:rPr>
              <a:t>인한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Pretendard Bold"/>
              </a:rPr>
              <a:t>낮은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Pretendard Bold"/>
              </a:rPr>
              <a:t>신뢰감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74200" y="8763000"/>
            <a:ext cx="6819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Bold"/>
              </a:rPr>
              <a:t>인위적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Pretendard Bold"/>
              </a:rPr>
              <a:t>매칭의</a:t>
            </a:r>
            <a:r>
              <a:rPr lang="en-US" sz="2400" b="false" i="false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Pretendard Bold"/>
              </a:rPr>
              <a:t>불편함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121400" y="4914900"/>
            <a:ext cx="901700" cy="444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65659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77200" y="228600"/>
            <a:ext cx="9448800" cy="128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97800" y="584200"/>
            <a:ext cx="571500" cy="571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801100" y="990600"/>
            <a:ext cx="8216900" cy="279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트래픽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증가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시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서버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다운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방지를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위해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사용자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수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증가에도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빠르고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안정적으로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매칭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수행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74100" y="457200"/>
            <a:ext cx="8369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453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Medium"/>
              </a:rPr>
              <a:t>고성능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Medium"/>
              </a:rPr>
              <a:t>매칭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Medium"/>
              </a:rPr>
              <a:t>엔진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Medium"/>
              </a:rPr>
              <a:t>구축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62900" y="673100"/>
            <a:ext cx="2286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0350"/>
              </a:lnSpc>
            </a:pPr>
            <a:r>
              <a:rPr lang="en-US" sz="2300" b="false" i="false" u="none" strike="noStrike">
                <a:solidFill>
                  <a:srgbClr val="003E38"/>
                </a:solidFill>
                <a:latin typeface="Pretendard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3000" y="7493000"/>
            <a:ext cx="4419600" cy="1308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Regular"/>
              </a:rPr>
              <a:t>문제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Regular"/>
              </a:rPr>
              <a:t>해결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Regular"/>
              </a:rPr>
              <a:t>안전한</a:t>
            </a:r>
          </a:p>
          <a:p>
            <a:pPr algn="l" lvl="0">
              <a:lnSpc>
                <a:spcPct val="12035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Regular"/>
              </a:rPr>
              <a:t>어플리케이션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Regular"/>
              </a:rPr>
              <a:t>구축을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Regular"/>
              </a:rPr>
              <a:t>위해</a:t>
            </a:r>
          </a:p>
          <a:p>
            <a:pPr algn="l" lvl="0">
              <a:lnSpc>
                <a:spcPct val="12035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Regular"/>
              </a:rPr>
              <a:t>고객사가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Regular"/>
              </a:rPr>
              <a:t>원하는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Regular"/>
              </a:rPr>
              <a:t>구성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Regular"/>
              </a:rPr>
              <a:t>요소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3000" y="2057400"/>
            <a:ext cx="3810000" cy="1104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6200" b="false" i="false" u="none" strike="noStrike">
                <a:solidFill>
                  <a:srgbClr val="FFFFFF"/>
                </a:solidFill>
                <a:ea typeface="Pretendard Bold"/>
              </a:rPr>
              <a:t>요구사항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3000" y="1574800"/>
            <a:ext cx="41021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2700" b="false" i="false" u="none" strike="noStrike" spc="100">
                <a:solidFill>
                  <a:srgbClr val="003E38"/>
                </a:solidFill>
                <a:ea typeface="Pretendard SemiBold"/>
              </a:rPr>
              <a:t>고객사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77200" y="1943100"/>
            <a:ext cx="9448800" cy="128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97800" y="2298700"/>
            <a:ext cx="571500" cy="571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8801100" y="2705100"/>
            <a:ext cx="8216900" cy="279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매칭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로직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응답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지연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및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채팅방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연결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실패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방지를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위해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WebSocket,Kinesis 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끊김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없이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연결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유지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및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복구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74100" y="2171700"/>
            <a:ext cx="8369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453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Medium"/>
              </a:rPr>
              <a:t>안정적인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Medium"/>
              </a:rPr>
              <a:t>실시간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Medium"/>
              </a:rPr>
              <a:t>채팅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Medium"/>
              </a:rPr>
              <a:t>인프라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62900" y="2387600"/>
            <a:ext cx="2286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0350"/>
              </a:lnSpc>
            </a:pPr>
            <a:r>
              <a:rPr lang="en-US" sz="2300" b="false" i="false" u="none" strike="noStrike">
                <a:solidFill>
                  <a:srgbClr val="003E38"/>
                </a:solidFill>
                <a:latin typeface="Pretendard Bold"/>
              </a:rPr>
              <a:t>1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77200" y="3657600"/>
            <a:ext cx="9448800" cy="128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97800" y="4013200"/>
            <a:ext cx="571500" cy="5715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8801100" y="4419600"/>
            <a:ext cx="8216900" cy="279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관리자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데이터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실시간성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부족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방지를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위해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매칭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성공률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,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성비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,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현재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접속자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수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,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지역별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트래픽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등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모니터링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가능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74100" y="3886200"/>
            <a:ext cx="8369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453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Medium"/>
              </a:rPr>
              <a:t>실시간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Medium"/>
              </a:rPr>
              <a:t>대시보드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Medium"/>
              </a:rPr>
              <a:t>제공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62900" y="4102100"/>
            <a:ext cx="2286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0350"/>
              </a:lnSpc>
            </a:pPr>
            <a:r>
              <a:rPr lang="en-US" sz="2300" b="false" i="false" u="none" strike="noStrike">
                <a:solidFill>
                  <a:srgbClr val="003E38"/>
                </a:solidFill>
                <a:latin typeface="Pretendard Bold"/>
              </a:rPr>
              <a:t>1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77200" y="5372100"/>
            <a:ext cx="9448800" cy="1282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97800" y="5727700"/>
            <a:ext cx="571500" cy="5715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8801100" y="6134100"/>
            <a:ext cx="8216900" cy="279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데이터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유실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or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불일치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방지를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위해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이상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징후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발생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시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관리자에게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실시간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알림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제공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74100" y="5613400"/>
            <a:ext cx="8369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453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Medium"/>
              </a:rPr>
              <a:t>장애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Medium"/>
              </a:rPr>
              <a:t>대응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Medium"/>
              </a:rPr>
              <a:t>자동화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Medium"/>
              </a:rPr>
              <a:t>알림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962900" y="5816600"/>
            <a:ext cx="2286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0350"/>
              </a:lnSpc>
            </a:pPr>
            <a:r>
              <a:rPr lang="en-US" sz="2300" b="false" i="false" u="none" strike="noStrike">
                <a:solidFill>
                  <a:srgbClr val="003E38"/>
                </a:solidFill>
                <a:latin typeface="Pretendard Bold"/>
              </a:rPr>
              <a:t>1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77200" y="7061200"/>
            <a:ext cx="9448800" cy="1282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97800" y="7416800"/>
            <a:ext cx="571500" cy="5715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8801100" y="7823200"/>
            <a:ext cx="8216900" cy="279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향후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글로벌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확장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또는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기능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추가에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유연하게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대응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가능한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구조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674100" y="7302500"/>
            <a:ext cx="8369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453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Medium"/>
              </a:rPr>
              <a:t>확장성과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Medium"/>
              </a:rPr>
              <a:t>유연한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Medium"/>
              </a:rPr>
              <a:t>아키텍처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962900" y="7518400"/>
            <a:ext cx="2286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0350"/>
              </a:lnSpc>
            </a:pPr>
            <a:r>
              <a:rPr lang="en-US" sz="2300" b="false" i="false" u="none" strike="noStrike">
                <a:solidFill>
                  <a:srgbClr val="003E38"/>
                </a:solidFill>
                <a:latin typeface="Pretendard Bold"/>
              </a:rPr>
              <a:t>1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77200" y="8775700"/>
            <a:ext cx="9448800" cy="1282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97800" y="9131300"/>
            <a:ext cx="571500" cy="5715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8801100" y="9550400"/>
            <a:ext cx="8216900" cy="279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사용량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기반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자동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확장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및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서버리스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/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컨테이너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사용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등으로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운영비</a:t>
            </a:r>
            <a:r>
              <a:rPr lang="en-US" sz="1500" b="false" i="false" u="none" strike="noStrike">
                <a:solidFill>
                  <a:srgbClr val="2AB482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2AB482"/>
                </a:solidFill>
                <a:ea typeface="Pretendard Light"/>
              </a:rPr>
              <a:t>절감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674100" y="9017000"/>
            <a:ext cx="8369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453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Medium"/>
              </a:rPr>
              <a:t>비용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Medium"/>
              </a:rPr>
              <a:t>최적화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962900" y="9232900"/>
            <a:ext cx="2286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0350"/>
              </a:lnSpc>
            </a:pPr>
            <a:r>
              <a:rPr lang="en-US" sz="2300" b="false" i="false" u="none" strike="noStrike">
                <a:solidFill>
                  <a:srgbClr val="003E38"/>
                </a:solidFill>
                <a:latin typeface="Pretendard Bold"/>
              </a:rPr>
              <a:t>1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0800"/>
            <a:ext cx="18288000" cy="10236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9600" y="431800"/>
            <a:ext cx="17233900" cy="947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16100" y="1778000"/>
            <a:ext cx="15494000" cy="7747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87400" y="571500"/>
            <a:ext cx="6172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4800" b="false" i="false" u="none" strike="noStrike">
                <a:solidFill>
                  <a:srgbClr val="000000"/>
                </a:solidFill>
                <a:ea typeface="Pretendard Bold"/>
              </a:rPr>
              <a:t>아키텍처</a:t>
            </a:r>
            <a:r>
              <a:rPr lang="en-US" sz="4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false" i="false" u="none" strike="noStrike">
                <a:solidFill>
                  <a:srgbClr val="000000"/>
                </a:solidFill>
                <a:ea typeface="Pretendard Bold"/>
              </a:rPr>
              <a:t>구상도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